
<file path=[Content_Types].xml><?xml version="1.0" encoding="utf-8"?>
<Types xmlns="http://schemas.openxmlformats.org/package/2006/content-types">
  <Default Extension="png" ContentType="image/png"/>
  <Default Extension="webp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5" r:id="rId3"/>
    <p:sldId id="274" r:id="rId4"/>
    <p:sldId id="276" r:id="rId5"/>
    <p:sldId id="264" r:id="rId6"/>
    <p:sldId id="275" r:id="rId7"/>
    <p:sldId id="257" r:id="rId8"/>
    <p:sldId id="258" r:id="rId9"/>
    <p:sldId id="260" r:id="rId10"/>
    <p:sldId id="263" r:id="rId11"/>
    <p:sldId id="259" r:id="rId12"/>
    <p:sldId id="269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2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72" autoAdjust="0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58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webp>
</file>

<file path=ppt/media/image6.webp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5569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43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787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644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eb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web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b="1" dirty="0" err="1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ربات</a:t>
            </a: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en-US" sz="5249" b="1" dirty="0" err="1" smtClean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های</a:t>
            </a: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  <a:r>
              <a:rPr lang="fa-IR" sz="5249" b="1" dirty="0" smtClean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جمعی</a:t>
            </a:r>
            <a:endParaRPr lang="en-US" sz="5249" b="1" dirty="0" smtClean="0">
              <a:solidFill>
                <a:srgbClr val="FF726D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 algn="ctr">
              <a:lnSpc>
                <a:spcPts val="6561"/>
              </a:lnSpc>
              <a:buNone/>
            </a:pPr>
            <a:r>
              <a:rPr lang="en-US" sz="5249" b="1" dirty="0" smtClean="0">
                <a:solidFill>
                  <a:srgbClr val="FF726D"/>
                </a:solidFill>
                <a:latin typeface="HP Simplified" panose="020B0604020204020204" pitchFamily="34" charset="0"/>
                <a:ea typeface="Inconsolata" pitchFamily="34" charset="-122"/>
                <a:cs typeface="Inconsolata" pitchFamily="34" charset="-120"/>
              </a:rPr>
              <a:t>Swarm </a:t>
            </a:r>
            <a:r>
              <a:rPr lang="en-US" sz="5249" b="1" dirty="0">
                <a:solidFill>
                  <a:srgbClr val="FF726D"/>
                </a:solidFill>
                <a:latin typeface="HP Simplified" panose="020B0604020204020204" pitchFamily="34" charset="0"/>
                <a:ea typeface="Inconsolata" pitchFamily="34" charset="-122"/>
                <a:cs typeface="Inconsolata" pitchFamily="34" charset="-120"/>
              </a:rPr>
              <a:t>Robots</a:t>
            </a:r>
            <a:endParaRPr lang="en-US" sz="5249" b="1" dirty="0">
              <a:latin typeface="HP Simplified" panose="020B0604020204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986966" y="4074629"/>
            <a:ext cx="4108955" cy="6265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 err="1" smtClean="0">
                <a:solidFill>
                  <a:srgbClr val="FF726D"/>
                </a:solidFill>
                <a:latin typeface="HP Simplified" panose="020B0604020204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Seyed</a:t>
            </a:r>
            <a:r>
              <a:rPr lang="en-US" sz="2187" b="1" dirty="0" smtClean="0">
                <a:solidFill>
                  <a:srgbClr val="FF726D"/>
                </a:solidFill>
                <a:latin typeface="HP Simplified" panose="020B0604020204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2187" b="1" dirty="0">
                <a:solidFill>
                  <a:srgbClr val="FF726D"/>
                </a:solidFill>
                <a:latin typeface="HP Simplified" panose="020B0604020204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M</a:t>
            </a:r>
            <a:r>
              <a:rPr lang="en-US" sz="2187" b="1" dirty="0" smtClean="0">
                <a:solidFill>
                  <a:srgbClr val="FF726D"/>
                </a:solidFill>
                <a:latin typeface="HP Simplified" panose="020B0604020204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ostafa </a:t>
            </a:r>
            <a:r>
              <a:rPr lang="en-US" sz="2187" b="1" dirty="0">
                <a:solidFill>
                  <a:srgbClr val="FF726D"/>
                </a:solidFill>
                <a:latin typeface="HP Simplified" panose="020B0604020204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A</a:t>
            </a:r>
            <a:r>
              <a:rPr lang="en-US" sz="2187" b="1" dirty="0" smtClean="0">
                <a:solidFill>
                  <a:srgbClr val="FF726D"/>
                </a:solidFill>
                <a:latin typeface="HP Simplified" panose="020B0604020204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hmadi</a:t>
            </a:r>
            <a:endParaRPr lang="en-US" sz="2187" dirty="0">
              <a:solidFill>
                <a:srgbClr val="FF726D"/>
              </a:solidFill>
              <a:latin typeface="HP Simplified" panose="020B0604020204020204" pitchFamily="34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7676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82" name="Picture 8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643" y="2266123"/>
            <a:ext cx="6465614" cy="49596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3" name="Text 2"/>
          <p:cNvSpPr/>
          <p:nvPr/>
        </p:nvSpPr>
        <p:spPr>
          <a:xfrm>
            <a:off x="179500" y="777303"/>
            <a:ext cx="87850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PSO (Particle </a:t>
            </a:r>
            <a:r>
              <a:rPr lang="en-US" sz="4374" b="1" dirty="0" smtClean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swarm optimization)</a:t>
            </a:r>
            <a:endParaRPr lang="en-US" sz="4374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712589"/>
            <a:ext cx="70713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 smtClean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PSO Algorithms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152644" y="1740218"/>
            <a:ext cx="27742" cy="5776793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7" name="Shape 4"/>
          <p:cNvSpPr/>
          <p:nvPr/>
        </p:nvSpPr>
        <p:spPr>
          <a:xfrm>
            <a:off x="1416427" y="2149852"/>
            <a:ext cx="777597" cy="27742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8" name="Shape 5"/>
          <p:cNvSpPr/>
          <p:nvPr/>
        </p:nvSpPr>
        <p:spPr>
          <a:xfrm>
            <a:off x="916484" y="191381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9" name="Text 6"/>
          <p:cNvSpPr/>
          <p:nvPr/>
        </p:nvSpPr>
        <p:spPr>
          <a:xfrm>
            <a:off x="1082576" y="1955483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388513" y="196238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fa-IR" sz="2187" b="1" dirty="0" smtClean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مکان فعلی ذره</a:t>
            </a:r>
            <a:endParaRPr lang="en-US" sz="2187" dirty="0"/>
          </a:p>
        </p:txBody>
      </p:sp>
      <p:sp>
        <p:nvSpPr>
          <p:cNvPr id="12" name="Shape 9"/>
          <p:cNvSpPr/>
          <p:nvPr/>
        </p:nvSpPr>
        <p:spPr>
          <a:xfrm>
            <a:off x="1416427" y="4149507"/>
            <a:ext cx="777597" cy="27742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3" name="Shape 10"/>
          <p:cNvSpPr/>
          <p:nvPr/>
        </p:nvSpPr>
        <p:spPr>
          <a:xfrm>
            <a:off x="916484" y="391346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4" name="Text 11"/>
          <p:cNvSpPr/>
          <p:nvPr/>
        </p:nvSpPr>
        <p:spPr>
          <a:xfrm>
            <a:off x="1082576" y="3955137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438400" y="5920026"/>
            <a:ext cx="3048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fa-IR" sz="2187" b="1" dirty="0" smtClean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آپدیت موقعیت</a:t>
            </a:r>
            <a:endParaRPr lang="en-US" sz="2187" dirty="0"/>
          </a:p>
        </p:txBody>
      </p:sp>
      <p:sp>
        <p:nvSpPr>
          <p:cNvPr id="17" name="Shape 14"/>
          <p:cNvSpPr/>
          <p:nvPr/>
        </p:nvSpPr>
        <p:spPr>
          <a:xfrm>
            <a:off x="1416427" y="6149161"/>
            <a:ext cx="777597" cy="27742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8" name="Shape 15"/>
          <p:cNvSpPr/>
          <p:nvPr/>
        </p:nvSpPr>
        <p:spPr>
          <a:xfrm>
            <a:off x="916484" y="591312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9" name="Text 16"/>
          <p:cNvSpPr/>
          <p:nvPr/>
        </p:nvSpPr>
        <p:spPr>
          <a:xfrm>
            <a:off x="1082576" y="5954792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2471889" y="394120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fa-IR" sz="2187" b="1" dirty="0" smtClean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آپدیت سرعت</a:t>
            </a:r>
            <a:endParaRPr lang="en-US" sz="2187" dirty="0"/>
          </a:p>
        </p:txBody>
      </p:sp>
      <p:sp>
        <p:nvSpPr>
          <p:cNvPr id="24" name="Text 7"/>
          <p:cNvSpPr/>
          <p:nvPr/>
        </p:nvSpPr>
        <p:spPr>
          <a:xfrm>
            <a:off x="3749072" y="396204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53" y="2147613"/>
            <a:ext cx="13384493" cy="39343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-89452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6023584" y="36825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fa-IR" sz="4400" b="1" dirty="0">
                <a:solidFill>
                  <a:srgbClr val="FF726D"/>
                </a:solidFill>
              </a:rPr>
              <a:t>فهرست مطالب</a:t>
            </a:r>
            <a:endParaRPr lang="en-US" sz="4374" dirty="0">
              <a:solidFill>
                <a:srgbClr val="FF726D"/>
              </a:solidFill>
            </a:endParaRPr>
          </a:p>
        </p:txBody>
      </p:sp>
      <p:sp>
        <p:nvSpPr>
          <p:cNvPr id="16" name="Google Shape;1776;p47"/>
          <p:cNvSpPr txBox="1">
            <a:spLocks/>
          </p:cNvSpPr>
          <p:nvPr/>
        </p:nvSpPr>
        <p:spPr>
          <a:xfrm>
            <a:off x="2503714" y="2198915"/>
            <a:ext cx="11598965" cy="5283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ioRhyme"/>
              <a:buNone/>
              <a:defRPr sz="6000" b="0" i="0" u="none" strike="noStrike" cap="none">
                <a:solidFill>
                  <a:schemeClr val="lt1"/>
                </a:solidFill>
                <a:latin typeface="Shabnam" panose="020B0603030804020204" pitchFamily="34" charset="-78"/>
                <a:ea typeface="BioRhyme"/>
                <a:cs typeface="Shabnam" panose="020B0603030804020204" pitchFamily="34" charset="-78"/>
                <a:sym typeface="BioRhym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Swarm robots </a:t>
            </a:r>
            <a:r>
              <a:rPr lang="fa-IR" sz="2800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 </a:t>
            </a:r>
            <a:r>
              <a:rPr lang="fa-IR" sz="2800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چیست ؟</a:t>
            </a: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endParaRPr lang="fa-IR" sz="2800" dirty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r>
              <a:rPr lang="fa-IR" sz="2800" b="1" dirty="0">
                <a:solidFill>
                  <a:srgbClr val="FF726D"/>
                </a:solidFill>
                <a:latin typeface="Fira Sans"/>
                <a:ea typeface="Inconsolata" pitchFamily="34" charset="-122"/>
                <a:cs typeface="Inconsolata" pitchFamily="34" charset="-120"/>
              </a:rPr>
              <a:t>تفاوت </a:t>
            </a:r>
            <a:r>
              <a:rPr lang="fa-IR" sz="2800" b="1" dirty="0" smtClean="0">
                <a:solidFill>
                  <a:srgbClr val="FF726D"/>
                </a:solidFill>
                <a:latin typeface="Fira Sans"/>
                <a:ea typeface="Inconsolata" pitchFamily="34" charset="-122"/>
                <a:cs typeface="Inconsolata" pitchFamily="34" charset="-120"/>
              </a:rPr>
              <a:t>ربات جمعی</a:t>
            </a:r>
            <a:r>
              <a:rPr lang="en-US" sz="2800" b="1" dirty="0" smtClean="0">
                <a:solidFill>
                  <a:srgbClr val="FF726D"/>
                </a:solidFill>
                <a:latin typeface="Fira Sans"/>
                <a:ea typeface="Inconsolata" pitchFamily="34" charset="-122"/>
                <a:cs typeface="Inconsolata" pitchFamily="34" charset="-120"/>
              </a:rPr>
              <a:t>  </a:t>
            </a:r>
            <a:r>
              <a:rPr lang="fa-IR" sz="2800" b="1" dirty="0">
                <a:solidFill>
                  <a:srgbClr val="FF726D"/>
                </a:solidFill>
                <a:latin typeface="Fira Sans"/>
                <a:ea typeface="Inconsolata" pitchFamily="34" charset="-122"/>
                <a:cs typeface="Inconsolata" pitchFamily="34" charset="-120"/>
              </a:rPr>
              <a:t>با دیگر چند رباته </a:t>
            </a:r>
            <a:r>
              <a:rPr lang="fa-IR" sz="2800" b="1" dirty="0" smtClean="0">
                <a:solidFill>
                  <a:srgbClr val="FF726D"/>
                </a:solidFill>
                <a:latin typeface="Fira Sans"/>
                <a:ea typeface="Inconsolata" pitchFamily="34" charset="-122"/>
                <a:cs typeface="Inconsolata" pitchFamily="34" charset="-120"/>
              </a:rPr>
              <a:t>ها</a:t>
            </a: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endParaRPr lang="fa-IR" sz="2800" b="1" dirty="0">
              <a:solidFill>
                <a:srgbClr val="FF726D"/>
              </a:solidFill>
              <a:latin typeface="Fira Sans"/>
              <a:ea typeface="Inconsolata" pitchFamily="34" charset="-122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r>
              <a:rPr lang="fa-IR" sz="2800" b="1" dirty="0" smtClean="0">
                <a:solidFill>
                  <a:srgbClr val="FF726D"/>
                </a:solidFill>
                <a:latin typeface="Fira Sans"/>
                <a:ea typeface="Inconsolata" pitchFamily="34" charset="-122"/>
                <a:cs typeface="Far.Nazanin" panose="00000400000000000000" pitchFamily="2" charset="-78"/>
              </a:rPr>
              <a:t>الهام از طبیعت</a:t>
            </a:r>
            <a:endParaRPr lang="fa-IR" sz="2800" dirty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endParaRPr lang="fa-IR" sz="2800" dirty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r>
              <a:rPr lang="fa-IR" sz="2800" b="1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مزایای </a:t>
            </a:r>
            <a:r>
              <a:rPr lang="fa-IR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استفاده از </a:t>
            </a:r>
            <a:r>
              <a:rPr lang="fa-IR" sz="2800" b="1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ربات های </a:t>
            </a:r>
            <a:r>
              <a:rPr lang="fa-IR" sz="2800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جمعی</a:t>
            </a:r>
            <a:r>
              <a:rPr lang="fa-IR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 </a:t>
            </a:r>
            <a:r>
              <a:rPr lang="fa-IR" sz="2800" b="1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نسبت </a:t>
            </a:r>
            <a:r>
              <a:rPr lang="fa-IR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به</a:t>
            </a:r>
            <a:r>
              <a:rPr lang="en-US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 </a:t>
            </a:r>
            <a:r>
              <a:rPr lang="fa-IR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تک ربات</a:t>
            </a:r>
            <a:r>
              <a:rPr lang="en-US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 </a:t>
            </a:r>
            <a:r>
              <a:rPr lang="fa-IR" sz="2800" b="1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 </a:t>
            </a:r>
            <a:r>
              <a:rPr lang="fa-IR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ها</a:t>
            </a:r>
            <a:r>
              <a:rPr lang="fa-IR" sz="2800" b="1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/>
            </a:r>
            <a:br>
              <a:rPr lang="fa-IR" sz="2800" b="1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</a:br>
            <a:endParaRPr lang="fa-IR" sz="2800" dirty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r>
              <a:rPr lang="fa-IR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ربات های </a:t>
            </a:r>
            <a:r>
              <a:rPr lang="en-US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swarm</a:t>
            </a:r>
            <a:r>
              <a:rPr lang="fa-IR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 در حوزه های متفاوت</a:t>
            </a:r>
            <a:r>
              <a:rPr lang="en-US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 </a:t>
            </a:r>
            <a:endParaRPr lang="fa-IR" sz="2800" b="1" dirty="0" smtClean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endParaRPr lang="fa-IR" sz="2800" b="1" dirty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r>
              <a:rPr lang="fa-IR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معرفی چالش ها </a:t>
            </a:r>
            <a:r>
              <a:rPr lang="en-US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swarm robots</a:t>
            </a:r>
            <a:endParaRPr lang="fa-IR" sz="2800" b="1" dirty="0" smtClean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endParaRPr lang="fa-IR" sz="2800" dirty="0" smtClean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r>
              <a:rPr lang="en-US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PSO</a:t>
            </a:r>
            <a:r>
              <a:rPr lang="fa-IR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 چیست ؟</a:t>
            </a: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endParaRPr lang="fa-IR" sz="2800" b="1" dirty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 </a:t>
            </a:r>
            <a:r>
              <a:rPr lang="fa-IR" sz="2800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توضیح الگوریتم </a:t>
            </a:r>
            <a:r>
              <a:rPr lang="en-US" sz="2800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PSO</a:t>
            </a:r>
            <a:endParaRPr lang="fa-IR" sz="2800" b="1" dirty="0" smtClean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endParaRPr lang="fa-IR" sz="2800" dirty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r>
              <a:rPr lang="fa-IR" sz="2800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کاربرد </a:t>
            </a:r>
            <a:r>
              <a:rPr lang="en-US" sz="2800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PSO  </a:t>
            </a:r>
            <a:r>
              <a:rPr lang="fa-IR" sz="2800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در ربات </a:t>
            </a:r>
            <a:r>
              <a:rPr lang="fa-IR" sz="2800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های</a:t>
            </a:r>
            <a:r>
              <a:rPr lang="en-US" sz="2800" b="1" dirty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 </a:t>
            </a:r>
            <a:r>
              <a:rPr lang="en-US" sz="2800" b="1" dirty="0" smtClean="0">
                <a:solidFill>
                  <a:srgbClr val="FF726D"/>
                </a:solidFill>
                <a:latin typeface="Fira Sans"/>
                <a:cs typeface="Far.Nazanin" panose="00000400000000000000" pitchFamily="2" charset="-78"/>
              </a:rPr>
              <a:t>swarm </a:t>
            </a:r>
            <a:endParaRPr lang="fa-IR" sz="2800" dirty="0" smtClean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endParaRPr lang="fa-IR" sz="2800" dirty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algn="r" rtl="1">
              <a:lnSpc>
                <a:spcPct val="100000"/>
              </a:lnSpc>
              <a:buSzPct val="80000"/>
            </a:pPr>
            <a:endParaRPr lang="fa-IR" sz="2800" dirty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  <a:p>
            <a:pPr marL="342900" indent="-342900" algn="r" rtl="1">
              <a:lnSpc>
                <a:spcPct val="100000"/>
              </a:lnSpc>
              <a:buSzPct val="80000"/>
              <a:buFont typeface="Wingdings" panose="05000000000000000000" pitchFamily="2" charset="2"/>
              <a:buChar char="§"/>
            </a:pPr>
            <a:endParaRPr lang="fa-IR" sz="2800" dirty="0">
              <a:solidFill>
                <a:srgbClr val="FF726D"/>
              </a:solidFill>
              <a:latin typeface="Fira Sans"/>
              <a:cs typeface="Far.Nazanin" panose="000004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60"/>
            <a:ext cx="5486400" cy="82004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504920" y="2848834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b="1" dirty="0" smtClean="0">
                <a:solidFill>
                  <a:srgbClr val="FF726D"/>
                </a:solidFill>
                <a:latin typeface="HP Simplified" panose="020B0604020204020204" pitchFamily="34" charset="0"/>
                <a:ea typeface="Inconsolata" pitchFamily="34" charset="-122"/>
                <a:cs typeface="Inconsolata" pitchFamily="34" charset="-120"/>
              </a:rPr>
              <a:t> Swarm Robots ?</a:t>
            </a:r>
            <a:endParaRPr lang="en-US" sz="5249" b="1" dirty="0">
              <a:latin typeface="HP Simplified" panose="020B0604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21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1152644" y="1740218"/>
            <a:ext cx="27742" cy="5776793"/>
          </a:xfrm>
          <a:prstGeom prst="rect">
            <a:avLst/>
          </a:prstGeom>
          <a:solidFill>
            <a:srgbClr val="FF6680"/>
          </a:solidFill>
          <a:ln/>
        </p:spPr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326" y="1740218"/>
            <a:ext cx="8465321" cy="54373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0522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-82949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737002" y="345873"/>
            <a:ext cx="919989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fa-IR" sz="4374" b="1" dirty="0" smtClean="0">
                <a:solidFill>
                  <a:srgbClr val="FF726D"/>
                </a:solidFill>
                <a:latin typeface="Constantia" panose="02030602050306030303" pitchFamily="18" charset="0"/>
                <a:ea typeface="Inconsolata" pitchFamily="34" charset="-122"/>
                <a:cs typeface="Inconsolata" pitchFamily="34" charset="-120"/>
              </a:rPr>
              <a:t>تفاوت یک چند رباته ای دیگر با ربات جمعی</a:t>
            </a:r>
            <a:endParaRPr lang="en-US" sz="4374" dirty="0">
              <a:latin typeface="Constantia" panose="02030602050306030303" pitchFamily="18" charset="0"/>
            </a:endParaRPr>
          </a:p>
        </p:txBody>
      </p:sp>
      <p:pic>
        <p:nvPicPr>
          <p:cNvPr id="5" name="Image 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3990" y="1537506"/>
            <a:ext cx="7373461" cy="47042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19" y="1577263"/>
            <a:ext cx="6769153" cy="46645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3477841" y="35337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5468"/>
              </a:lnSpc>
            </a:pPr>
            <a:r>
              <a:rPr lang="fa-IR" sz="4400" dirty="0" smtClean="0">
                <a:solidFill>
                  <a:srgbClr val="FF726D"/>
                </a:solidFill>
                <a:cs typeface="Far.Nazanin" panose="00000400000000000000" pitchFamily="2" charset="-78"/>
              </a:rPr>
              <a:t>الهام از طبیعت</a:t>
            </a:r>
            <a:endParaRPr lang="en-US" sz="4374" dirty="0">
              <a:solidFill>
                <a:srgbClr val="FF726D"/>
              </a:solidFill>
              <a:cs typeface="Far.Nazanin" panose="00000400000000000000" pitchFamily="2" charset="-78"/>
            </a:endParaRPr>
          </a:p>
        </p:txBody>
      </p:sp>
      <p:pic>
        <p:nvPicPr>
          <p:cNvPr id="8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671" y="1620078"/>
            <a:ext cx="7364682" cy="6074175"/>
          </a:xfrm>
          <a:prstGeom prst="roundRect">
            <a:avLst>
              <a:gd name="adj" fmla="val 368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 5"/>
          <p:cNvSpPr/>
          <p:nvPr/>
        </p:nvSpPr>
        <p:spPr>
          <a:xfrm>
            <a:off x="1735894" y="1703727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28" name="Shape 3"/>
          <p:cNvSpPr/>
          <p:nvPr/>
        </p:nvSpPr>
        <p:spPr>
          <a:xfrm>
            <a:off x="1558555" y="266797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29" name="Text 4"/>
          <p:cNvSpPr/>
          <p:nvPr/>
        </p:nvSpPr>
        <p:spPr>
          <a:xfrm>
            <a:off x="1724647" y="2709643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30" name="Text 5"/>
          <p:cNvSpPr/>
          <p:nvPr/>
        </p:nvSpPr>
        <p:spPr>
          <a:xfrm>
            <a:off x="2523830" y="2667971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3281"/>
              </a:lnSpc>
            </a:pPr>
            <a:r>
              <a:rPr lang="fa-IR" sz="2800" b="1" dirty="0">
                <a:solidFill>
                  <a:srgbClr val="FF726D"/>
                </a:solidFill>
                <a:cs typeface="Far.Nazanin" panose="00000400000000000000" pitchFamily="2" charset="-78"/>
              </a:rPr>
              <a:t>تعاون و هماهنگی </a:t>
            </a:r>
            <a:endParaRPr lang="en-US" sz="3600" dirty="0">
              <a:solidFill>
                <a:srgbClr val="FF726D"/>
              </a:solidFill>
              <a:cs typeface="Far.Nazanin" panose="00000400000000000000" pitchFamily="2" charset="-78"/>
            </a:endParaRPr>
          </a:p>
        </p:txBody>
      </p:sp>
      <p:sp>
        <p:nvSpPr>
          <p:cNvPr id="31" name="Shape 6"/>
          <p:cNvSpPr/>
          <p:nvPr/>
        </p:nvSpPr>
        <p:spPr>
          <a:xfrm>
            <a:off x="1558555" y="380656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32" name="Text 7"/>
          <p:cNvSpPr/>
          <p:nvPr/>
        </p:nvSpPr>
        <p:spPr>
          <a:xfrm>
            <a:off x="1724647" y="3848238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33" name="Text 8"/>
          <p:cNvSpPr/>
          <p:nvPr/>
        </p:nvSpPr>
        <p:spPr>
          <a:xfrm>
            <a:off x="2523830" y="3806566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3281"/>
              </a:lnSpc>
            </a:pPr>
            <a:r>
              <a:rPr lang="fa-IR" sz="2800" b="1" dirty="0">
                <a:solidFill>
                  <a:srgbClr val="FF726D"/>
                </a:solidFill>
                <a:cs typeface="Far.Nazanin" panose="00000400000000000000" pitchFamily="2" charset="-78"/>
              </a:rPr>
              <a:t>تقسیم کار</a:t>
            </a:r>
            <a:endParaRPr lang="en-US" sz="3600" dirty="0">
              <a:solidFill>
                <a:srgbClr val="FF726D"/>
              </a:solidFill>
              <a:cs typeface="Far.Nazanin" panose="00000400000000000000" pitchFamily="2" charset="-78"/>
            </a:endParaRPr>
          </a:p>
        </p:txBody>
      </p:sp>
      <p:sp>
        <p:nvSpPr>
          <p:cNvPr id="34" name="Shape 9"/>
          <p:cNvSpPr/>
          <p:nvPr/>
        </p:nvSpPr>
        <p:spPr>
          <a:xfrm>
            <a:off x="1558555" y="494516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35" name="Text 10"/>
          <p:cNvSpPr/>
          <p:nvPr/>
        </p:nvSpPr>
        <p:spPr>
          <a:xfrm>
            <a:off x="1724647" y="4986832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24" dirty="0"/>
          </a:p>
        </p:txBody>
      </p:sp>
      <p:sp>
        <p:nvSpPr>
          <p:cNvPr id="36" name="Text 11"/>
          <p:cNvSpPr/>
          <p:nvPr/>
        </p:nvSpPr>
        <p:spPr>
          <a:xfrm>
            <a:off x="2523830" y="4945160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3281"/>
              </a:lnSpc>
            </a:pPr>
            <a:r>
              <a:rPr lang="fa-IR" sz="2400" b="1" dirty="0">
                <a:solidFill>
                  <a:srgbClr val="FF726D"/>
                </a:solidFill>
                <a:cs typeface="Far.Nazanin" panose="00000400000000000000" pitchFamily="2" charset="-78"/>
              </a:rPr>
              <a:t>ارتباطات و ارسال اطلاعات</a:t>
            </a:r>
            <a:endParaRPr lang="en-US" sz="3200" dirty="0">
              <a:solidFill>
                <a:srgbClr val="FF726D"/>
              </a:solidFill>
              <a:cs typeface="Far.Nazanin" panose="00000400000000000000" pitchFamily="2" charset="-78"/>
            </a:endParaRPr>
          </a:p>
        </p:txBody>
      </p:sp>
      <p:sp>
        <p:nvSpPr>
          <p:cNvPr id="37" name="Shape 9"/>
          <p:cNvSpPr/>
          <p:nvPr/>
        </p:nvSpPr>
        <p:spPr>
          <a:xfrm>
            <a:off x="1558555" y="608375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38" name="Text 10"/>
          <p:cNvSpPr/>
          <p:nvPr/>
        </p:nvSpPr>
        <p:spPr>
          <a:xfrm>
            <a:off x="1724647" y="6125426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fa-IR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4</a:t>
            </a:r>
            <a:endParaRPr lang="en-US" sz="2624" dirty="0"/>
          </a:p>
        </p:txBody>
      </p:sp>
      <p:sp>
        <p:nvSpPr>
          <p:cNvPr id="39" name="Text 11"/>
          <p:cNvSpPr/>
          <p:nvPr/>
        </p:nvSpPr>
        <p:spPr>
          <a:xfrm>
            <a:off x="2523830" y="6083754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rtl="1"/>
            <a:r>
              <a:rPr lang="fa-IR" sz="2400" b="1" dirty="0">
                <a:solidFill>
                  <a:srgbClr val="FF726D"/>
                </a:solidFill>
                <a:cs typeface="Far.Nazanin" panose="00000400000000000000" pitchFamily="2" charset="-78"/>
              </a:rPr>
              <a:t> انطباق و تطبیق</a:t>
            </a:r>
            <a:endParaRPr lang="fa-IR" sz="2400" dirty="0">
              <a:solidFill>
                <a:srgbClr val="FF726D"/>
              </a:solidFill>
              <a:cs typeface="Far.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98778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-11433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09669" y="817127"/>
            <a:ext cx="9563131" cy="12012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fa-IR" sz="3200" b="1" dirty="0">
                <a:solidFill>
                  <a:srgbClr val="FF726D"/>
                </a:solidFill>
              </a:rPr>
              <a:t>مزایای استفاده از ربات های گروهی نسبت به یک تک ربات</a:t>
            </a:r>
            <a:br>
              <a:rPr lang="fa-IR" sz="3200" b="1" dirty="0">
                <a:solidFill>
                  <a:srgbClr val="FF726D"/>
                </a:solidFill>
              </a:rPr>
            </a:br>
            <a:r>
              <a:rPr lang="fa-IR" sz="3200" b="1" dirty="0">
                <a:solidFill>
                  <a:srgbClr val="FF726D"/>
                </a:solidFill>
              </a:rPr>
              <a:t/>
            </a:r>
            <a:br>
              <a:rPr lang="fa-IR" sz="3200" b="1" dirty="0">
                <a:solidFill>
                  <a:srgbClr val="FF726D"/>
                </a:solidFill>
              </a:rPr>
            </a:br>
            <a:endParaRPr lang="en-US" sz="6000" dirty="0">
              <a:solidFill>
                <a:srgbClr val="FF726D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833199" y="289452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7" name="Text 4"/>
          <p:cNvSpPr/>
          <p:nvPr/>
        </p:nvSpPr>
        <p:spPr>
          <a:xfrm>
            <a:off x="999292" y="2936200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491587" y="2970848"/>
            <a:ext cx="2221944" cy="4236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rtl="1"/>
            <a:r>
              <a:rPr lang="fa-IR" sz="2400" b="1" dirty="0">
                <a:solidFill>
                  <a:srgbClr val="FF726D"/>
                </a:solidFill>
              </a:rPr>
              <a:t>افزایش بهره وری و سرعت انجام کار</a:t>
            </a:r>
            <a:endParaRPr lang="en-US" sz="2400" b="1" dirty="0">
              <a:solidFill>
                <a:srgbClr val="FF726D"/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5597485" y="289452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1" name="Text 8"/>
          <p:cNvSpPr/>
          <p:nvPr/>
        </p:nvSpPr>
        <p:spPr>
          <a:xfrm>
            <a:off x="5763578" y="2936200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146245" y="297084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rtl="1"/>
            <a:r>
              <a:rPr lang="fa-IR" sz="2400" b="1" dirty="0">
                <a:solidFill>
                  <a:srgbClr val="FF726D"/>
                </a:solidFill>
              </a:rPr>
              <a:t>امکان ادامه عملیات در هنگام رخ دادن خرابی</a:t>
            </a:r>
            <a:endParaRPr lang="en-US" sz="2400" b="1" dirty="0">
              <a:solidFill>
                <a:srgbClr val="FF726D"/>
              </a:solidFill>
            </a:endParaRPr>
          </a:p>
        </p:txBody>
      </p:sp>
      <p:sp>
        <p:nvSpPr>
          <p:cNvPr id="14" name="Shape 11"/>
          <p:cNvSpPr/>
          <p:nvPr/>
        </p:nvSpPr>
        <p:spPr>
          <a:xfrm>
            <a:off x="833199" y="526863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5" name="Text 12"/>
          <p:cNvSpPr/>
          <p:nvPr/>
        </p:nvSpPr>
        <p:spPr>
          <a:xfrm>
            <a:off x="999292" y="5310307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2" y="5344954"/>
            <a:ext cx="4208265" cy="556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fa-IR" sz="2400" b="1" dirty="0">
                <a:solidFill>
                  <a:srgbClr val="FF726D"/>
                </a:solidFill>
              </a:rPr>
              <a:t>استفاده از تجربیات گروه</a:t>
            </a:r>
          </a:p>
          <a:p>
            <a:pPr>
              <a:lnSpc>
                <a:spcPts val="2734"/>
              </a:lnSpc>
            </a:pPr>
            <a:endParaRPr lang="en-US" sz="2800" b="1" dirty="0">
              <a:solidFill>
                <a:srgbClr val="FF726D"/>
              </a:solidFill>
            </a:endParaRPr>
          </a:p>
        </p:txBody>
      </p:sp>
      <p:sp>
        <p:nvSpPr>
          <p:cNvPr id="22" name="Shape 11"/>
          <p:cNvSpPr/>
          <p:nvPr/>
        </p:nvSpPr>
        <p:spPr>
          <a:xfrm>
            <a:off x="5597485" y="526717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23" name="Text 12"/>
          <p:cNvSpPr/>
          <p:nvPr/>
        </p:nvSpPr>
        <p:spPr>
          <a:xfrm>
            <a:off x="5763578" y="5308843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fa-IR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4</a:t>
            </a:r>
            <a:endParaRPr lang="en-US" sz="2624" dirty="0"/>
          </a:p>
        </p:txBody>
      </p:sp>
      <p:sp>
        <p:nvSpPr>
          <p:cNvPr id="24" name="Text 13"/>
          <p:cNvSpPr/>
          <p:nvPr/>
        </p:nvSpPr>
        <p:spPr>
          <a:xfrm>
            <a:off x="6263521" y="5238656"/>
            <a:ext cx="4208265" cy="556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rtl="1"/>
            <a:r>
              <a:rPr lang="fa-IR" sz="2800" dirty="0">
                <a:solidFill>
                  <a:srgbClr val="FF726D"/>
                </a:solidFill>
              </a:rPr>
              <a:t>مقیاس پذیری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621036"/>
            <a:ext cx="609221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 err="1" smtClean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کاربرد</a:t>
            </a:r>
            <a:r>
              <a:rPr lang="fa-IR" sz="4374" b="1" dirty="0" smtClean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 در حوزه های مختلف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759750"/>
            <a:ext cx="5166122" cy="1635562"/>
          </a:xfrm>
          <a:prstGeom prst="roundRect">
            <a:avLst>
              <a:gd name="adj" fmla="val 4076"/>
            </a:avLst>
          </a:prstGeom>
          <a:solidFill>
            <a:srgbClr val="312140"/>
          </a:solidFill>
          <a:ln/>
        </p:spPr>
      </p:sp>
      <p:sp>
        <p:nvSpPr>
          <p:cNvPr id="6" name="Text 4"/>
          <p:cNvSpPr/>
          <p:nvPr/>
        </p:nvSpPr>
        <p:spPr>
          <a:xfrm>
            <a:off x="3982284" y="340393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کاوش و تحقیقات</a:t>
            </a:r>
            <a:endParaRPr lang="en-US" sz="2187" dirty="0"/>
          </a:p>
        </p:txBody>
      </p:sp>
      <p:sp>
        <p:nvSpPr>
          <p:cNvPr id="8" name="Shape 6"/>
          <p:cNvSpPr/>
          <p:nvPr/>
        </p:nvSpPr>
        <p:spPr>
          <a:xfrm>
            <a:off x="7426285" y="2759750"/>
            <a:ext cx="5166122" cy="1635562"/>
          </a:xfrm>
          <a:prstGeom prst="roundRect">
            <a:avLst>
              <a:gd name="adj" fmla="val 4076"/>
            </a:avLst>
          </a:prstGeom>
          <a:solidFill>
            <a:srgbClr val="312140"/>
          </a:solidFill>
          <a:ln/>
        </p:spPr>
      </p:sp>
      <p:sp>
        <p:nvSpPr>
          <p:cNvPr id="9" name="Text 7"/>
          <p:cNvSpPr/>
          <p:nvPr/>
        </p:nvSpPr>
        <p:spPr>
          <a:xfrm>
            <a:off x="9487195" y="332928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rtl="1"/>
            <a:r>
              <a:rPr lang="fa-IR" sz="2400" b="1" dirty="0">
                <a:solidFill>
                  <a:srgbClr val="FF726D"/>
                </a:solidFill>
              </a:rPr>
              <a:t>محیط زیست</a:t>
            </a:r>
          </a:p>
        </p:txBody>
      </p:sp>
      <p:sp>
        <p:nvSpPr>
          <p:cNvPr id="11" name="Shape 9"/>
          <p:cNvSpPr/>
          <p:nvPr/>
        </p:nvSpPr>
        <p:spPr>
          <a:xfrm>
            <a:off x="2037993" y="4617482"/>
            <a:ext cx="5166122" cy="1990963"/>
          </a:xfrm>
          <a:prstGeom prst="roundRect">
            <a:avLst>
              <a:gd name="adj" fmla="val 3348"/>
            </a:avLst>
          </a:prstGeom>
          <a:solidFill>
            <a:srgbClr val="312140"/>
          </a:solidFill>
          <a:ln/>
        </p:spPr>
      </p:sp>
      <p:sp>
        <p:nvSpPr>
          <p:cNvPr id="12" name="Text 10"/>
          <p:cNvSpPr/>
          <p:nvPr/>
        </p:nvSpPr>
        <p:spPr>
          <a:xfrm>
            <a:off x="3973129" y="5270629"/>
            <a:ext cx="2221944" cy="3111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عملیات نظامی</a:t>
            </a:r>
            <a:endParaRPr lang="en-US" sz="2187" dirty="0"/>
          </a:p>
        </p:txBody>
      </p:sp>
      <p:sp>
        <p:nvSpPr>
          <p:cNvPr id="14" name="Shape 12"/>
          <p:cNvSpPr/>
          <p:nvPr/>
        </p:nvSpPr>
        <p:spPr>
          <a:xfrm>
            <a:off x="7426285" y="4617482"/>
            <a:ext cx="5166122" cy="1990963"/>
          </a:xfrm>
          <a:prstGeom prst="roundRect">
            <a:avLst>
              <a:gd name="adj" fmla="val 3348"/>
            </a:avLst>
          </a:prstGeom>
          <a:solidFill>
            <a:srgbClr val="312140"/>
          </a:solidFill>
          <a:ln/>
        </p:spPr>
      </p:sp>
      <p:sp>
        <p:nvSpPr>
          <p:cNvPr id="15" name="Text 13"/>
          <p:cNvSpPr/>
          <p:nvPr/>
        </p:nvSpPr>
        <p:spPr>
          <a:xfrm>
            <a:off x="9242108" y="528495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کشاورزی هوشمند</a:t>
            </a:r>
            <a:endParaRPr lang="en-US" sz="2187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871067"/>
            <a:ext cx="6667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مشکلات و چالش‌های موجود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999292" y="341947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7" name="Text 4"/>
          <p:cNvSpPr/>
          <p:nvPr/>
        </p:nvSpPr>
        <p:spPr>
          <a:xfrm>
            <a:off x="1165385" y="3461147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8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1721406" y="3495794"/>
            <a:ext cx="24536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هماهنگی مدت زمانی</a:t>
            </a:r>
            <a:endParaRPr lang="en-US" sz="2400" dirty="0"/>
          </a:p>
        </p:txBody>
      </p:sp>
      <p:sp>
        <p:nvSpPr>
          <p:cNvPr id="10" name="Shape 7"/>
          <p:cNvSpPr/>
          <p:nvPr/>
        </p:nvSpPr>
        <p:spPr>
          <a:xfrm>
            <a:off x="5763578" y="341947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1" name="Text 8"/>
          <p:cNvSpPr/>
          <p:nvPr/>
        </p:nvSpPr>
        <p:spPr>
          <a:xfrm>
            <a:off x="5929671" y="3461147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8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2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6485692" y="3495794"/>
            <a:ext cx="2537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حساسیت به اختلالات</a:t>
            </a:r>
            <a:endParaRPr lang="en-US" sz="2400" dirty="0"/>
          </a:p>
        </p:txBody>
      </p:sp>
      <p:sp>
        <p:nvSpPr>
          <p:cNvPr id="14" name="Shape 11"/>
          <p:cNvSpPr/>
          <p:nvPr/>
        </p:nvSpPr>
        <p:spPr>
          <a:xfrm>
            <a:off x="999292" y="543817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5" name="Text 12"/>
          <p:cNvSpPr/>
          <p:nvPr/>
        </p:nvSpPr>
        <p:spPr>
          <a:xfrm>
            <a:off x="1165385" y="5479851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8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3</a:t>
            </a:r>
            <a:endParaRPr lang="en-US" sz="2800" dirty="0"/>
          </a:p>
        </p:txBody>
      </p:sp>
      <p:sp>
        <p:nvSpPr>
          <p:cNvPr id="16" name="Text 13"/>
          <p:cNvSpPr/>
          <p:nvPr/>
        </p:nvSpPr>
        <p:spPr>
          <a:xfrm>
            <a:off x="1721406" y="5514499"/>
            <a:ext cx="2987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fa-IR" sz="2400" b="1" dirty="0" smtClean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تعامل با محیط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1884</TotalTime>
  <Words>165</Words>
  <Application>Microsoft Office PowerPoint</Application>
  <PresentationFormat>Custom</PresentationFormat>
  <Paragraphs>73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BioRhyme</vt:lpstr>
      <vt:lpstr>Calibri</vt:lpstr>
      <vt:lpstr>Cascadia Code SemiLight</vt:lpstr>
      <vt:lpstr>Constantia</vt:lpstr>
      <vt:lpstr>Far.Nazanin</vt:lpstr>
      <vt:lpstr>Fira Sans</vt:lpstr>
      <vt:lpstr>HP Simplified</vt:lpstr>
      <vt:lpstr>Inconsolata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mOsTaFa</cp:lastModifiedBy>
  <cp:revision>46</cp:revision>
  <dcterms:created xsi:type="dcterms:W3CDTF">2023-12-12T14:39:01Z</dcterms:created>
  <dcterms:modified xsi:type="dcterms:W3CDTF">2023-12-29T09:23:16Z</dcterms:modified>
</cp:coreProperties>
</file>